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75" r:id="rId6"/>
    <p:sldId id="278" r:id="rId7"/>
    <p:sldId id="276" r:id="rId8"/>
    <p:sldId id="277" r:id="rId9"/>
    <p:sldId id="279" r:id="rId10"/>
    <p:sldId id="273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74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26" y="48"/>
      </p:cViewPr>
      <p:guideLst>
        <p:guide orient="horz" pos="618"/>
        <p:guide pos="74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11D9D4-A3E5-4566-96B2-BF2587767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8EE16C6-8347-4BEF-B2DC-A8680D353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78553D-1A8C-4AD6-9C06-C063FC51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6A62DE1-E0D9-41D8-B412-07934060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969A45-A529-4AF5-97B2-CF621317D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502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C7A32A-59C2-4DA4-995B-96B82135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64B3212-0AD8-4B3F-B2B3-6A276C375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056A42-319E-46B9-998A-F02DD11C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06AC48E-8351-439B-82E9-2B55D4CA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A98D64-2A54-45CB-BA66-EEA32B7F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782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407D533-6E4C-4D1F-8937-F89CD6367B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28A013D-4E9C-486A-8D3C-FE5CF059D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FC5E9B5-9561-4136-B5B0-033FA5B5A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34C0285-2C0C-47AB-8FC3-B755A06F3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E9D5D4-3D1F-4009-AC92-F50803AF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94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631196-50CE-4CED-94DF-0F64535DB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56290F-2E7D-4F8B-B0E8-5D1443036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3ABFD3B-9A98-472A-A4A4-0D530876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5DAEC8-9EF4-41DB-9739-CBDA972E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7289DB6-2799-4862-8813-9D819224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39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91AF9A-02EB-4F28-8A40-AF36DFE2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D34327-48DB-4DC7-83FE-EB247BA47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F23AC08-026D-44BE-892C-BD7971608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5A5B8F-038E-47F1-A5F2-14D6761C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30A158-891D-4AB9-9513-B4FD62B6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85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15D990-6EE2-45D0-8ABB-46FF7ABC6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2F2D8B-163E-42BA-85FF-D1DDCA2D3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CB48E66-2C9B-4BBD-AEE5-95161CC2B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9CF0926-C64F-41D0-B686-8682C99C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8FCB458-A2E0-46FC-9023-43133B881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CFC5296-8B55-4091-AE8C-C9E6D780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14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71EBAA-1CEC-4845-A6A9-81EBBCD1C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F9597EB-8150-4BD7-9B24-363292CC3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E111E6D-5E23-4B06-A979-8BC1E12A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408D568-2E54-45E0-9C39-2679D2AAB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E8A47DC-0332-4595-8105-6AF55E2AA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BD028CB-73E4-4C68-A3A4-886141DA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2A5C8CD-5BB9-49BC-B822-69F20DB8D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9215E77-419C-43D1-AD85-AC5A40BA5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416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5DC4E2-99A7-424E-9FDA-4C9F41F7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4F7E83D-F703-4444-9BAD-DEFF3551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4F71184-AA9B-4824-B722-17ECA0F34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5A85DF8-38B5-4F37-A0A0-69AAB8849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282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3613E2D-6BD0-42DA-A1A8-4EED893D0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46B5B8D-F86C-4EEB-8148-DE8AAFF8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6674252-1495-4E94-8D59-961601A46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998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267B01-596E-45E6-B2B4-B26694C9A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6B570A-050F-4DDD-90E7-E0EAD19F3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CD1915B-89E4-478D-B541-417BE0271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8ED77C7-63B4-431C-8419-C4614BEC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A522D84-508E-4565-9A38-3C84864A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8022281-B999-42CD-B6B9-AE8E651B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06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3D57FD-6EFD-4EDF-9BBE-8E1D46ECC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88D773C-E187-4CC8-9CF9-0F4225B39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36CDD8A-7622-476A-B680-E4050C8C9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19FCB2F-B989-4AF4-8F91-5E7DA927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5444-D51C-4A32-8454-9FAC07665437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2CA4314-B711-42A8-B914-16295135B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C1C0C5-7688-4A8A-89E2-1B5E9095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818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D1C5C4E-C989-4C2C-BC3C-6422EBF1D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47CBBDC-15DB-4EE3-9266-F06A8E910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5C73A7B-514E-48A6-B2F2-9800621FD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A5444-D51C-4A32-8454-9FAC07665437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44B751A-D9AB-4568-8EC6-0E6E5D74F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9CAEA2-858E-4C2E-933B-88915BD56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1459D-2FE5-497A-8DE8-4E73224FC3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046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9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128EB8E-BAF2-4511-A7B9-0FB10A636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7236">
            <a:off x="-1184785" y="3735637"/>
            <a:ext cx="2501032" cy="2501032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B5E786D7-B831-4CC4-A406-1BC156DB2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3664">
            <a:off x="2627439" y="5783267"/>
            <a:ext cx="2230344" cy="2230344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CA621902-7615-4281-8040-542940F8AFA5}"/>
              </a:ext>
            </a:extLst>
          </p:cNvPr>
          <p:cNvSpPr/>
          <p:nvPr/>
        </p:nvSpPr>
        <p:spPr>
          <a:xfrm>
            <a:off x="0" y="4950939"/>
            <a:ext cx="5239264" cy="811427"/>
          </a:xfrm>
          <a:prstGeom prst="rect">
            <a:avLst/>
          </a:prstGeom>
          <a:solidFill>
            <a:srgbClr val="0052A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ACB7C7F-FF90-4ACF-82FB-8986CBA94928}"/>
              </a:ext>
            </a:extLst>
          </p:cNvPr>
          <p:cNvSpPr/>
          <p:nvPr/>
        </p:nvSpPr>
        <p:spPr>
          <a:xfrm>
            <a:off x="0" y="2492016"/>
            <a:ext cx="6840609" cy="1717725"/>
          </a:xfrm>
          <a:prstGeom prst="rect">
            <a:avLst/>
          </a:prstGeom>
          <a:solidFill>
            <a:srgbClr val="0052A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:a16="http://schemas.microsoft.com/office/drawing/2014/main" id="{5C6332F6-662A-446F-8BD0-D54BAA279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200" y="0"/>
            <a:ext cx="2871800" cy="258668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2E9A9DF-688C-4004-9ABA-871F7A3248DF}"/>
              </a:ext>
            </a:extLst>
          </p:cNvPr>
          <p:cNvSpPr txBox="1"/>
          <p:nvPr/>
        </p:nvSpPr>
        <p:spPr>
          <a:xfrm>
            <a:off x="271741" y="2748507"/>
            <a:ext cx="9440670" cy="14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pl-PL" sz="4400" b="1" baseline="30000" dirty="0">
                <a:solidFill>
                  <a:schemeClr val="bg1"/>
                </a:solidFill>
              </a:rPr>
              <a:t>Młodzieżowy Sejmik </a:t>
            </a:r>
          </a:p>
          <a:p>
            <a:pPr>
              <a:lnSpc>
                <a:spcPts val="3600"/>
              </a:lnSpc>
            </a:pPr>
            <a:r>
              <a:rPr lang="pl-PL" sz="4400" b="1" baseline="30000" dirty="0">
                <a:solidFill>
                  <a:schemeClr val="bg1"/>
                </a:solidFill>
              </a:rPr>
              <a:t>Województwa </a:t>
            </a:r>
          </a:p>
          <a:p>
            <a:pPr>
              <a:lnSpc>
                <a:spcPts val="3600"/>
              </a:lnSpc>
            </a:pPr>
            <a:r>
              <a:rPr lang="pl-PL" sz="4400" b="1" baseline="30000" dirty="0">
                <a:solidFill>
                  <a:schemeClr val="bg1"/>
                </a:solidFill>
              </a:rPr>
              <a:t>Kujawsko-Pomorskiego</a:t>
            </a: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99181459-5857-48C8-A95A-D4E8E2BF3E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4" y="550685"/>
            <a:ext cx="3228034" cy="1047155"/>
          </a:xfrm>
          <a:prstGeom prst="rect">
            <a:avLst/>
          </a:prstGeom>
        </p:spPr>
      </p:pic>
      <p:pic>
        <p:nvPicPr>
          <p:cNvPr id="6" name="Obraz 5" descr="Obraz zawierający osoba, osoby, grupa&#10;&#10;Opis wygenerowany automatycznie">
            <a:extLst>
              <a:ext uri="{FF2B5EF4-FFF2-40B4-BE49-F238E27FC236}">
                <a16:creationId xmlns:a16="http://schemas.microsoft.com/office/drawing/2014/main" id="{53E4D06A-E6ED-4325-A55D-7799BCF23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49" y="2492016"/>
            <a:ext cx="7043352" cy="4365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ED5A0F2-FF25-46BD-A7DD-56FC60498317}"/>
              </a:ext>
            </a:extLst>
          </p:cNvPr>
          <p:cNvSpPr txBox="1"/>
          <p:nvPr/>
        </p:nvSpPr>
        <p:spPr>
          <a:xfrm>
            <a:off x="271741" y="5224462"/>
            <a:ext cx="9440670" cy="537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pl-PL" sz="4400" b="1" baseline="30000" dirty="0">
                <a:solidFill>
                  <a:schemeClr val="bg1"/>
                </a:solidFill>
              </a:rPr>
              <a:t>I kadencja (2022–2024)</a:t>
            </a:r>
          </a:p>
        </p:txBody>
      </p:sp>
    </p:spTree>
    <p:extLst>
      <p:ext uri="{BB962C8B-B14F-4D97-AF65-F5344CB8AC3E}">
        <p14:creationId xmlns:p14="http://schemas.microsoft.com/office/powerpoint/2010/main" val="305087374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>
            <a:extLst>
              <a:ext uri="{FF2B5EF4-FFF2-40B4-BE49-F238E27FC236}">
                <a16:creationId xmlns:a16="http://schemas.microsoft.com/office/drawing/2014/main" id="{34068507-D30E-4870-8525-5819B087E381}"/>
              </a:ext>
            </a:extLst>
          </p:cNvPr>
          <p:cNvSpPr txBox="1">
            <a:spLocks/>
          </p:cNvSpPr>
          <p:nvPr/>
        </p:nvSpPr>
        <p:spPr>
          <a:xfrm>
            <a:off x="1140832" y="1754735"/>
            <a:ext cx="10198625" cy="21262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>
              <a:lnSpc>
                <a:spcPct val="107000"/>
              </a:lnSpc>
            </a:pPr>
            <a:r>
              <a:rPr lang="pl-PL" sz="2400" i="1" dirty="0">
                <a:solidFill>
                  <a:srgbClr val="0052A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Jesteście dla nas „ekspertami od współczesności”, dlatego to z Wami chcemy tworzyć otaczającą nas rzeczywistość. Chcemy poznać Wasze </a:t>
            </a:r>
            <a:r>
              <a:rPr lang="pl-PL" sz="2400" i="1">
                <a:solidFill>
                  <a:srgbClr val="0052A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potrzeby </a:t>
            </a:r>
            <a:r>
              <a:rPr lang="pl-PL" sz="2400" i="1">
                <a:solidFill>
                  <a:srgbClr val="0052A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2400" i="1">
                <a:solidFill>
                  <a:srgbClr val="0052A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oczekiwania</a:t>
            </a:r>
            <a:r>
              <a:rPr lang="pl-PL" sz="2400" i="1" dirty="0">
                <a:solidFill>
                  <a:srgbClr val="0052A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zarazić się od Was młodzieńczą energią i zapałem.</a:t>
            </a:r>
            <a:endParaRPr lang="pl-PL" sz="2400" i="1" dirty="0">
              <a:solidFill>
                <a:srgbClr val="0052A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r">
              <a:lnSpc>
                <a:spcPct val="150000"/>
              </a:lnSpc>
              <a:spcAft>
                <a:spcPts val="800"/>
              </a:spcAft>
            </a:pPr>
            <a:r>
              <a:rPr lang="pl-PL" sz="2400" dirty="0">
                <a:solidFill>
                  <a:srgbClr val="0052A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Radni Województwa Kujawsko-Pomorskiego</a:t>
            </a:r>
            <a:endParaRPr lang="pl-PL" sz="2400" dirty="0">
              <a:solidFill>
                <a:srgbClr val="0052A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610DD73C-2C5E-4638-A3DC-BBD20AE9F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868" y="248605"/>
            <a:ext cx="1190264" cy="1464940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6B45359E-BE19-4B36-897B-15FDF4C9E348}"/>
              </a:ext>
            </a:extLst>
          </p:cNvPr>
          <p:cNvSpPr txBox="1">
            <a:spLocks/>
          </p:cNvSpPr>
          <p:nvPr/>
        </p:nvSpPr>
        <p:spPr>
          <a:xfrm>
            <a:off x="1539790" y="6492875"/>
            <a:ext cx="9400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000" dirty="0">
                <a:solidFill>
                  <a:schemeClr val="bg1"/>
                </a:solidFill>
                <a:latin typeface="+mn-lt"/>
              </a:rPr>
              <a:t>www.kujawsko-pomorskie.pl</a:t>
            </a:r>
          </a:p>
        </p:txBody>
      </p:sp>
      <p:pic>
        <p:nvPicPr>
          <p:cNvPr id="13" name="Obraz 12" descr="Obraz zawierający tekst, zewnętrzne&#10;&#10;Opis wygenerowany automatycznie">
            <a:extLst>
              <a:ext uri="{FF2B5EF4-FFF2-40B4-BE49-F238E27FC236}">
                <a16:creationId xmlns:a16="http://schemas.microsoft.com/office/drawing/2014/main" id="{60599EE2-79F7-4375-BA13-E0F3AFF556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3" b="24643"/>
          <a:stretch/>
        </p:blipFill>
        <p:spPr>
          <a:xfrm>
            <a:off x="0" y="4205417"/>
            <a:ext cx="12192000" cy="2652583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C153875-D40B-42BD-A1D1-9BE2331B59B3}"/>
              </a:ext>
            </a:extLst>
          </p:cNvPr>
          <p:cNvSpPr txBox="1"/>
          <p:nvPr/>
        </p:nvSpPr>
        <p:spPr>
          <a:xfrm>
            <a:off x="145765" y="3934806"/>
            <a:ext cx="65453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50" dirty="0"/>
              <a:t>W prezentacji </a:t>
            </a:r>
            <a:r>
              <a:rPr lang="pl-PL" sz="1050" dirty="0">
                <a:effectLst/>
              </a:rPr>
              <a:t>wykorzystano zdjęcia autorstwa Andrzeja </a:t>
            </a:r>
            <a:r>
              <a:rPr lang="pl-PL" sz="1050" dirty="0" err="1">
                <a:effectLst/>
              </a:rPr>
              <a:t>Goińskiego</a:t>
            </a:r>
            <a:r>
              <a:rPr lang="pl-PL" sz="1050" dirty="0"/>
              <a:t>, Mikołaja Kurasa i </a:t>
            </a:r>
            <a:r>
              <a:rPr lang="pl-PL" sz="1050"/>
              <a:t>Łukasza Piecyka.</a:t>
            </a:r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332053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E0ACA2-E594-41A2-B191-76B7364F4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18293"/>
            <a:ext cx="7027648" cy="1325563"/>
          </a:xfrm>
        </p:spPr>
        <p:txBody>
          <a:bodyPr>
            <a:noAutofit/>
          </a:bodyPr>
          <a:lstStyle/>
          <a:p>
            <a:br>
              <a:rPr lang="pl-PL" sz="2400" b="1" dirty="0">
                <a:solidFill>
                  <a:srgbClr val="0052A1"/>
                </a:solidFill>
                <a:latin typeface="+mn-lt"/>
              </a:rPr>
            </a:br>
            <a:r>
              <a:rPr lang="pl-PL" sz="2400" b="1" dirty="0">
                <a:solidFill>
                  <a:srgbClr val="0052A1"/>
                </a:solidFill>
                <a:latin typeface="+mn-lt"/>
              </a:rPr>
              <a:t>25 października 2021 r. Sejmik Województwa Kujawsko-Pomorskiego przyjął statut Młodzieżowego Sejmiku Województwa Kujawsko-Pomorskiego, </a:t>
            </a:r>
            <a:br>
              <a:rPr lang="pl-PL" sz="2400" b="1" dirty="0">
                <a:solidFill>
                  <a:srgbClr val="0052A1"/>
                </a:solidFill>
                <a:latin typeface="+mn-lt"/>
              </a:rPr>
            </a:br>
            <a:r>
              <a:rPr lang="pl-PL" sz="2400" b="1" dirty="0">
                <a:solidFill>
                  <a:srgbClr val="0052A1"/>
                </a:solidFill>
                <a:latin typeface="+mn-lt"/>
              </a:rPr>
              <a:t>w którego skład wejdzie 30 członków w wieku od 16 do 21 lat, reprezentujących młodzież z całego regionu.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86F8356-6A6F-47B3-B61D-4152A847A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7394">
            <a:off x="-1422005" y="3383146"/>
            <a:ext cx="2551342" cy="255134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305309A-18DC-4197-B092-4609DDF23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3664">
            <a:off x="10551384" y="5023317"/>
            <a:ext cx="2780263" cy="2780263"/>
          </a:xfrm>
          <a:prstGeom prst="rect">
            <a:avLst/>
          </a:prstGeom>
        </p:spPr>
      </p:pic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:a16="http://schemas.microsoft.com/office/drawing/2014/main" id="{F71C75D0-BC5E-4078-8FCA-37CEDB1152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46" y="0"/>
            <a:ext cx="1901754" cy="1712944"/>
          </a:xfrm>
          <a:prstGeom prst="rect">
            <a:avLst/>
          </a:prstGeom>
        </p:spPr>
      </p:pic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962109C1-40DE-43FE-8B8A-35083753B7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00" y="200565"/>
            <a:ext cx="1712762" cy="55561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6285A87-DC4B-431A-9549-D2AE7D7F7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" b="3568"/>
          <a:stretch/>
        </p:blipFill>
        <p:spPr>
          <a:xfrm>
            <a:off x="3059354" y="2190498"/>
            <a:ext cx="6812605" cy="42229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421170121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722A831-A8B8-4DEE-9362-FB326B115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3732">
            <a:off x="2022978" y="5746043"/>
            <a:ext cx="2404923" cy="2404923"/>
          </a:xfrm>
          <a:prstGeom prst="rect">
            <a:avLst/>
          </a:prstGeom>
        </p:spPr>
      </p:pic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:a16="http://schemas.microsoft.com/office/drawing/2014/main" id="{9C104672-6500-46BE-821D-06AE6FACC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46" y="0"/>
            <a:ext cx="1901754" cy="1712944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298CD663-D53C-4383-A90F-DDF27DA90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00" y="200565"/>
            <a:ext cx="1712762" cy="55561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C5CC84D9-E0A6-4C8A-9C06-21C0DD10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18294"/>
            <a:ext cx="7027648" cy="83500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52A1"/>
                </a:solidFill>
                <a:latin typeface="+mn-lt"/>
              </a:rPr>
              <a:t>Kompetencje Młodzieżowego Sejmiku </a:t>
            </a:r>
            <a:br>
              <a:rPr lang="pl-PL" sz="2400" b="1" dirty="0">
                <a:solidFill>
                  <a:srgbClr val="0052A1"/>
                </a:solidFill>
                <a:latin typeface="+mn-lt"/>
              </a:rPr>
            </a:br>
            <a:r>
              <a:rPr lang="pl-PL" sz="2400" b="1" dirty="0">
                <a:solidFill>
                  <a:srgbClr val="0052A1"/>
                </a:solidFill>
                <a:latin typeface="+mn-lt"/>
              </a:rPr>
              <a:t>Województwa Kujawsko-Pomorskiego: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7BB7F585-C8E3-4BCF-9C81-9CD791246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2" b="3472"/>
          <a:stretch/>
        </p:blipFill>
        <p:spPr>
          <a:xfrm>
            <a:off x="6160853" y="1969066"/>
            <a:ext cx="5623160" cy="348564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8C96506-E0D5-4B0A-B7B9-EA93D00AC374}"/>
              </a:ext>
            </a:extLst>
          </p:cNvPr>
          <p:cNvSpPr txBox="1"/>
          <p:nvPr/>
        </p:nvSpPr>
        <p:spPr>
          <a:xfrm>
            <a:off x="542926" y="1391344"/>
            <a:ext cx="5176938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inicjowanie procesu uchwałodawczego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opiniowanie projektów uchwał dotyczących młodzieży podejmowanych przez sejmik województwa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współudział przy tworzeniu wojewódzkich dokumentów strategicznych, które mogą oddziaływać na sytuację młodzieży w województwie kujawsko-pomorskim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monitorowanie realizacji ww. dokumentów strategicznych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działania na rzecz młodzieży, szczególnie w zakresie edukacji obywatelskiej młodzieży i propagowania idei samorządności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współpraca z innymi ciałami i organizacjami młodzieżowymi, w szczególności młodzieżowymi radami różnych szczebli z województwa kujawsko-pomorskiego </a:t>
            </a:r>
            <a:br>
              <a:rPr lang="pl-PL" sz="1600" dirty="0"/>
            </a:br>
            <a:r>
              <a:rPr lang="pl-PL" sz="1600" dirty="0"/>
              <a:t>i nie tylko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6006194-ACA2-47EA-8F4A-E0A3F9F2CE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4465">
            <a:off x="10951062" y="5895534"/>
            <a:ext cx="1665902" cy="166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3332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722A831-A8B8-4DEE-9362-FB326B115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5350">
            <a:off x="6159669" y="5906461"/>
            <a:ext cx="2131614" cy="2131614"/>
          </a:xfrm>
          <a:prstGeom prst="rect">
            <a:avLst/>
          </a:prstGeom>
        </p:spPr>
      </p:pic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:a16="http://schemas.microsoft.com/office/drawing/2014/main" id="{9C104672-6500-46BE-821D-06AE6FACC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46" y="0"/>
            <a:ext cx="1901754" cy="1712944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298CD663-D53C-4383-A90F-DDF27DA90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00" y="200565"/>
            <a:ext cx="1712762" cy="55561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C5CC84D9-E0A6-4C8A-9C06-21C0DD10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18294"/>
            <a:ext cx="7027648" cy="83500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52A1"/>
                </a:solidFill>
                <a:latin typeface="+mn-lt"/>
              </a:rPr>
              <a:t>Zostając członkiem Młodzieżowego Sejmiku Województwa Kujawsko-Pomorskiego zyskujesz: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7BB7F585-C8E3-4BCF-9C81-9CD791246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" b="3510"/>
          <a:stretch/>
        </p:blipFill>
        <p:spPr>
          <a:xfrm>
            <a:off x="6230969" y="1779626"/>
            <a:ext cx="5524797" cy="34246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8C96506-E0D5-4B0A-B7B9-EA93D00AC374}"/>
              </a:ext>
            </a:extLst>
          </p:cNvPr>
          <p:cNvSpPr txBox="1"/>
          <p:nvPr/>
        </p:nvSpPr>
        <p:spPr>
          <a:xfrm>
            <a:off x="542926" y="1391344"/>
            <a:ext cx="51769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wpływ na tworzenie prawa na szczeblu wojewódzkim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nowe pole aktywności i nowe możliwości działania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możliwość zaprezentowania poglądów, pomysłów </a:t>
            </a:r>
            <a:br>
              <a:rPr lang="pl-PL" sz="1600" dirty="0"/>
            </a:br>
            <a:r>
              <a:rPr lang="pl-PL" sz="1600" dirty="0"/>
              <a:t>i interesów młodzieży z Twojego środowiska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6006194-ACA2-47EA-8F4A-E0A3F9F2CE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6295">
            <a:off x="11185818" y="5687161"/>
            <a:ext cx="1665902" cy="166590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89C6AB0-D339-455D-A86A-492DEFB115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 b="3498"/>
          <a:stretch/>
        </p:blipFill>
        <p:spPr>
          <a:xfrm>
            <a:off x="686809" y="3123143"/>
            <a:ext cx="5046645" cy="31282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28574908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722A831-A8B8-4DEE-9362-FB326B115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9682">
            <a:off x="-629574" y="5568457"/>
            <a:ext cx="2131614" cy="2131614"/>
          </a:xfrm>
          <a:prstGeom prst="rect">
            <a:avLst/>
          </a:prstGeom>
        </p:spPr>
      </p:pic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:a16="http://schemas.microsoft.com/office/drawing/2014/main" id="{9C104672-6500-46BE-821D-06AE6FACC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46" y="0"/>
            <a:ext cx="1901754" cy="1712944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298CD663-D53C-4383-A90F-DDF27DA90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00" y="200565"/>
            <a:ext cx="1712762" cy="55561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C5CC84D9-E0A6-4C8A-9C06-21C0DD10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18294"/>
            <a:ext cx="7027648" cy="83500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52A1"/>
                </a:solidFill>
                <a:latin typeface="+mn-lt"/>
              </a:rPr>
              <a:t>Zostając członkiem Młodzieżowego Sejmiku Województwa Kujawsko-Pomorskiego nauczysz się: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7BB7F585-C8E3-4BCF-9C81-9CD791246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1" b="3521"/>
          <a:stretch/>
        </p:blipFill>
        <p:spPr>
          <a:xfrm>
            <a:off x="6230969" y="1779626"/>
            <a:ext cx="5524797" cy="34246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8C96506-E0D5-4B0A-B7B9-EA93D00AC374}"/>
              </a:ext>
            </a:extLst>
          </p:cNvPr>
          <p:cNvSpPr txBox="1"/>
          <p:nvPr/>
        </p:nvSpPr>
        <p:spPr>
          <a:xfrm>
            <a:off x="542926" y="1391344"/>
            <a:ext cx="541810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współodpowiedzialności za dobro wspólne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współpracy, dialogu i osiągania kompromisu zarówno </a:t>
            </a:r>
            <a:br>
              <a:rPr lang="pl-PL" sz="1600" dirty="0"/>
            </a:br>
            <a:r>
              <a:rPr lang="pl-PL" sz="1600" dirty="0"/>
              <a:t>w swojej grupie rówieśniczej, jak </a:t>
            </a:r>
            <a:r>
              <a:rPr lang="pl-PL" sz="1600"/>
              <a:t>i z </a:t>
            </a:r>
            <a:r>
              <a:rPr lang="pl-PL" sz="1600" dirty="0"/>
              <a:t>przedstawicielami władz lokalnych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jak zostać liderem społeczności lokalnej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kontaktu z mediami i przedstawicielami różnych grup społecznych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6006194-ACA2-47EA-8F4A-E0A3F9F2CE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6295">
            <a:off x="9926670" y="5690784"/>
            <a:ext cx="2027075" cy="202707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89C6AB0-D339-455D-A86A-492DEFB115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9" b="12739"/>
          <a:stretch/>
        </p:blipFill>
        <p:spPr>
          <a:xfrm>
            <a:off x="686809" y="3702823"/>
            <a:ext cx="5046645" cy="25072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13208192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722A831-A8B8-4DEE-9362-FB326B115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3732">
            <a:off x="-274201" y="5789725"/>
            <a:ext cx="2136549" cy="2136549"/>
          </a:xfrm>
          <a:prstGeom prst="rect">
            <a:avLst/>
          </a:prstGeom>
        </p:spPr>
      </p:pic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:a16="http://schemas.microsoft.com/office/drawing/2014/main" id="{9C104672-6500-46BE-821D-06AE6FACC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46" y="0"/>
            <a:ext cx="1901754" cy="1712944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298CD663-D53C-4383-A90F-DDF27DA90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00" y="200565"/>
            <a:ext cx="1712762" cy="55561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C5CC84D9-E0A6-4C8A-9C06-21C0DD10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18294"/>
            <a:ext cx="7027648" cy="83500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52A1"/>
                </a:solidFill>
                <a:latin typeface="+mn-lt"/>
              </a:rPr>
              <a:t>Zasady funkcjonowania Młodzieżowego Sejmiku Województwa Kujawsko-Pomorskiego: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7BB7F585-C8E3-4BCF-9C81-9CD791246E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" b="3568"/>
          <a:stretch/>
        </p:blipFill>
        <p:spPr>
          <a:xfrm>
            <a:off x="6160853" y="1969066"/>
            <a:ext cx="5623160" cy="348564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8C96506-E0D5-4B0A-B7B9-EA93D00AC374}"/>
              </a:ext>
            </a:extLst>
          </p:cNvPr>
          <p:cNvSpPr txBox="1"/>
          <p:nvPr/>
        </p:nvSpPr>
        <p:spPr>
          <a:xfrm>
            <a:off x="542926" y="1391344"/>
            <a:ext cx="5176938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kadencja Młodzieżowego Sejmiku Województwa Kujawsko-Pomorskiego trwa dwa lata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posiedzenia powinny odbywać się nie rzadziej niż raz na kwartał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siedzibą Młodzieżowego Sejmiku Województwa Kujawsko-Pomorskiego jest Toruń, a posiedzenia będą się odbywały w Urzędzie Marszałkowskim Województwa Kujawsko-Pomorskiego (Plac Teatralny 2, 87-100 Toruń)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członkowi Młodzieżowego Sejmiku Województwa Kujawsko-Pomorskiego (a w przypadku niepełnoletniego członka również jego rodzicowi bądź opiekunom prawnym) przysługuje zwrot kosztów przejazdu na posiedzenia Młodzieżowego Sejmiku Województwa Kujawsko-Pomorskiego i inne wydarzenia, podczas których będzie reprezentował Młodzieżowy Sejmik Województwa Kujawsko-Pomorskiego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6006194-ACA2-47EA-8F4A-E0A3F9F2CE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1809">
            <a:off x="8866660" y="5787194"/>
            <a:ext cx="1897851" cy="18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6331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722A831-A8B8-4DEE-9362-FB326B115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7744">
            <a:off x="573118" y="5746043"/>
            <a:ext cx="2404923" cy="2404923"/>
          </a:xfrm>
          <a:prstGeom prst="rect">
            <a:avLst/>
          </a:prstGeom>
        </p:spPr>
      </p:pic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:a16="http://schemas.microsoft.com/office/drawing/2014/main" id="{9C104672-6500-46BE-821D-06AE6FACC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46" y="0"/>
            <a:ext cx="1901754" cy="1712944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298CD663-D53C-4383-A90F-DDF27DA90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00" y="200565"/>
            <a:ext cx="1712762" cy="55561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C5CC84D9-E0A6-4C8A-9C06-21C0DD10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18294"/>
            <a:ext cx="7027648" cy="83500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52A1"/>
                </a:solidFill>
                <a:latin typeface="+mn-lt"/>
              </a:rPr>
              <a:t>Kto może wziąć udział w rekrutacji członków Młodzieżowego Sejmiku Województwa </a:t>
            </a:r>
            <a:br>
              <a:rPr lang="pl-PL" sz="2400" b="1" dirty="0">
                <a:solidFill>
                  <a:srgbClr val="0052A1"/>
                </a:solidFill>
                <a:latin typeface="+mn-lt"/>
              </a:rPr>
            </a:br>
            <a:r>
              <a:rPr lang="pl-PL" sz="2400" b="1" dirty="0">
                <a:solidFill>
                  <a:srgbClr val="0052A1"/>
                </a:solidFill>
                <a:latin typeface="+mn-lt"/>
              </a:rPr>
              <a:t>Kujawsko-Pomorskiego I kadencji?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7BB7F585-C8E3-4BCF-9C81-9CD791246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2" b="3472"/>
          <a:stretch/>
        </p:blipFill>
        <p:spPr>
          <a:xfrm>
            <a:off x="6160853" y="1969066"/>
            <a:ext cx="5623160" cy="348564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8C96506-E0D5-4B0A-B7B9-EA93D00AC374}"/>
              </a:ext>
            </a:extLst>
          </p:cNvPr>
          <p:cNvSpPr txBox="1"/>
          <p:nvPr/>
        </p:nvSpPr>
        <p:spPr>
          <a:xfrm>
            <a:off x="542926" y="1391344"/>
            <a:ext cx="5176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1600" dirty="0"/>
              <a:t>każdy mieszkaniec województwa kujawsko-pomorskiego </a:t>
            </a:r>
            <a:br>
              <a:rPr lang="pl-PL" sz="1600" dirty="0"/>
            </a:br>
            <a:r>
              <a:rPr lang="pl-PL" sz="1600" dirty="0"/>
              <a:t>w wieku od 16 do 21 lat, który do tej pory angażował się </a:t>
            </a:r>
            <a:br>
              <a:rPr lang="pl-PL" sz="1600" dirty="0"/>
            </a:br>
            <a:r>
              <a:rPr lang="pl-PL" sz="1600" dirty="0"/>
              <a:t>w działalność społeczną (wolontariat, samorząd szkolny, studencki itd.)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6006194-ACA2-47EA-8F4A-E0A3F9F2CE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4465">
            <a:off x="10951062" y="5895534"/>
            <a:ext cx="1665902" cy="166590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11EC477-EC74-461A-842C-92D09A2E91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 b="3498"/>
          <a:stretch/>
        </p:blipFill>
        <p:spPr>
          <a:xfrm>
            <a:off x="673219" y="2825299"/>
            <a:ext cx="5046645" cy="31282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62456907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722A831-A8B8-4DEE-9362-FB326B115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5748">
            <a:off x="1159653" y="5792193"/>
            <a:ext cx="2131614" cy="2131614"/>
          </a:xfrm>
          <a:prstGeom prst="rect">
            <a:avLst/>
          </a:prstGeom>
        </p:spPr>
      </p:pic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:a16="http://schemas.microsoft.com/office/drawing/2014/main" id="{9C104672-6500-46BE-821D-06AE6FACC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46" y="0"/>
            <a:ext cx="1901754" cy="1712944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298CD663-D53C-4383-A90F-DDF27DA90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00" y="200565"/>
            <a:ext cx="1712762" cy="55561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C5CC84D9-E0A6-4C8A-9C06-21C0DD10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478370"/>
            <a:ext cx="5553075" cy="2102355"/>
          </a:xfrm>
        </p:spPr>
        <p:txBody>
          <a:bodyPr>
            <a:noAutofit/>
          </a:bodyPr>
          <a:lstStyle/>
          <a:p>
            <a:r>
              <a:rPr lang="pl-PL" sz="2000" b="1" dirty="0">
                <a:solidFill>
                  <a:srgbClr val="0052A1"/>
                </a:solidFill>
                <a:latin typeface="+mn-lt"/>
              </a:rPr>
              <a:t>Aby zgłosić swój udział w konkursie wyłaniającym 30 członków Młodzieżowego Sejmiku Województwa Kujawsko-Pomorskiego należy </a:t>
            </a:r>
            <a:br>
              <a:rPr lang="pl-PL" sz="2000" b="1" dirty="0">
                <a:solidFill>
                  <a:srgbClr val="0052A1"/>
                </a:solidFill>
                <a:latin typeface="+mn-lt"/>
              </a:rPr>
            </a:br>
            <a:r>
              <a:rPr lang="pl-PL" sz="2000" b="1" dirty="0">
                <a:solidFill>
                  <a:srgbClr val="0052A1"/>
                </a:solidFill>
                <a:latin typeface="+mn-lt"/>
              </a:rPr>
              <a:t>w terminie od 7 lutego do 11 marca 2022 r. przesłać pocztą tradycyjną lub elektroniczną, ewentualnie przynieść osobiście do Urzędu Marszałkowskiego Województwa Kujawsko-Pomorskiego: 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7BB7F585-C8E3-4BCF-9C81-9CD791246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 b="3498"/>
          <a:stretch/>
        </p:blipFill>
        <p:spPr>
          <a:xfrm>
            <a:off x="5788171" y="1779625"/>
            <a:ext cx="5967596" cy="369915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8C96506-E0D5-4B0A-B7B9-EA93D00AC374}"/>
              </a:ext>
            </a:extLst>
          </p:cNvPr>
          <p:cNvSpPr txBox="1"/>
          <p:nvPr/>
        </p:nvSpPr>
        <p:spPr>
          <a:xfrm>
            <a:off x="542926" y="2915344"/>
            <a:ext cx="517693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formularz zgłoszeniowy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pracę pisemną lub prezentację multimedialną </a:t>
            </a:r>
            <a:br>
              <a:rPr lang="pl-PL" sz="1600" dirty="0"/>
            </a:br>
            <a:r>
              <a:rPr lang="pl-PL" sz="1600" dirty="0"/>
              <a:t>nt. </a:t>
            </a:r>
            <a:r>
              <a:rPr lang="pl-PL" sz="1600" i="1" dirty="0"/>
              <a:t>Pierwsze zagadnienie/-a, jakim/-mi powinien </a:t>
            </a:r>
            <a:br>
              <a:rPr lang="pl-PL" sz="1600" i="1" dirty="0"/>
            </a:br>
            <a:r>
              <a:rPr lang="pl-PL" sz="1600" i="1" dirty="0"/>
              <a:t>zająć się Młodzieżowy Sejmik Województwa Kujawsko-Pomorskiego – wskaż pole tematyczne i uzasadnij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rekomendacje i dokumenty potwierdzające dotychczasową działalność społeczną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6006194-ACA2-47EA-8F4A-E0A3F9F2CE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76848">
            <a:off x="9158204" y="6025049"/>
            <a:ext cx="1665902" cy="166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4854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722A831-A8B8-4DEE-9362-FB326B115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5748">
            <a:off x="1159653" y="5792193"/>
            <a:ext cx="2131614" cy="2131614"/>
          </a:xfrm>
          <a:prstGeom prst="rect">
            <a:avLst/>
          </a:prstGeom>
        </p:spPr>
      </p:pic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:a16="http://schemas.microsoft.com/office/drawing/2014/main" id="{9C104672-6500-46BE-821D-06AE6FACC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46" y="0"/>
            <a:ext cx="1901754" cy="1712944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298CD663-D53C-4383-A90F-DDF27DA907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00" y="200565"/>
            <a:ext cx="1712762" cy="55561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C5CC84D9-E0A6-4C8A-9C06-21C0DD10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478370"/>
            <a:ext cx="5553075" cy="1303860"/>
          </a:xfrm>
        </p:spPr>
        <p:txBody>
          <a:bodyPr>
            <a:noAutofit/>
          </a:bodyPr>
          <a:lstStyle/>
          <a:p>
            <a:r>
              <a:rPr lang="pl-PL" sz="2000" b="1" dirty="0">
                <a:solidFill>
                  <a:srgbClr val="0052A1"/>
                </a:solidFill>
                <a:latin typeface="+mn-lt"/>
              </a:rPr>
              <a:t>Statut Młodzieżowego Sejmiku Województwa Kujawsko-Pomorskiego oraz regulamin konkursu na członków Młodzieżowego Sejmiku I kadencji są dostępne na stronie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7BB7F585-C8E3-4BCF-9C81-9CD791246E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8" b="3478"/>
          <a:stretch/>
        </p:blipFill>
        <p:spPr>
          <a:xfrm>
            <a:off x="5788171" y="1779625"/>
            <a:ext cx="5967596" cy="369915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52A1"/>
            </a:solidFill>
            <a:miter lim="800000"/>
          </a:ln>
          <a:effectLst/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8C96506-E0D5-4B0A-B7B9-EA93D00AC374}"/>
              </a:ext>
            </a:extLst>
          </p:cNvPr>
          <p:cNvSpPr txBox="1"/>
          <p:nvPr/>
        </p:nvSpPr>
        <p:spPr>
          <a:xfrm>
            <a:off x="542926" y="2017420"/>
            <a:ext cx="517693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b="1" dirty="0"/>
              <a:t>https://sejmik.kujawsko-pomorskie.pl/ </a:t>
            </a:r>
          </a:p>
          <a:p>
            <a:pPr>
              <a:spcBef>
                <a:spcPts val="600"/>
              </a:spcBef>
            </a:pPr>
            <a:endParaRPr lang="pl-PL" dirty="0"/>
          </a:p>
          <a:p>
            <a:pPr>
              <a:spcBef>
                <a:spcPts val="600"/>
              </a:spcBef>
            </a:pPr>
            <a:r>
              <a:rPr lang="pl-PL" sz="2000" b="1" dirty="0">
                <a:solidFill>
                  <a:srgbClr val="0052A1"/>
                </a:solidFill>
                <a:ea typeface="+mj-ea"/>
                <a:cs typeface="+mj-cs"/>
              </a:rPr>
              <a:t>oraz na FB </a:t>
            </a:r>
            <a:r>
              <a:rPr lang="pl-PL" b="1" dirty="0"/>
              <a:t>https://www.facebook.com/SejmikKujPom</a:t>
            </a:r>
          </a:p>
          <a:p>
            <a:pPr>
              <a:spcBef>
                <a:spcPts val="600"/>
              </a:spcBef>
            </a:pPr>
            <a:endParaRPr lang="pl-PL" dirty="0"/>
          </a:p>
          <a:p>
            <a:pPr>
              <a:spcBef>
                <a:spcPts val="600"/>
              </a:spcBef>
            </a:pPr>
            <a:r>
              <a:rPr lang="pl-PL" dirty="0"/>
              <a:t>Więcej informacji można uzyskać pisząc na adres </a:t>
            </a:r>
            <a:r>
              <a:rPr lang="pl-PL" b="1" dirty="0"/>
              <a:t>ks.sekretariat@kujawsko-pomorskie.pl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6006194-ACA2-47EA-8F4A-E0A3F9F2CE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76848">
            <a:off x="9158204" y="6025049"/>
            <a:ext cx="1665902" cy="166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8727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528</Words>
  <Application>Microsoft Office PowerPoint</Application>
  <PresentationFormat>Panoramiczny</PresentationFormat>
  <Paragraphs>42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Prezentacja programu PowerPoint</vt:lpstr>
      <vt:lpstr> 25 października 2021 r. Sejmik Województwa Kujawsko-Pomorskiego przyjął statut Młodzieżowego Sejmiku Województwa Kujawsko-Pomorskiego,  w którego skład wejdzie 30 członków w wieku od 16 do 21 lat, reprezentujących młodzież z całego regionu.</vt:lpstr>
      <vt:lpstr>Kompetencje Młodzieżowego Sejmiku  Województwa Kujawsko-Pomorskiego:</vt:lpstr>
      <vt:lpstr>Zostając członkiem Młodzieżowego Sejmiku Województwa Kujawsko-Pomorskiego zyskujesz:</vt:lpstr>
      <vt:lpstr>Zostając członkiem Młodzieżowego Sejmiku Województwa Kujawsko-Pomorskiego nauczysz się:</vt:lpstr>
      <vt:lpstr>Zasady funkcjonowania Młodzieżowego Sejmiku Województwa Kujawsko-Pomorskiego:</vt:lpstr>
      <vt:lpstr>Kto może wziąć udział w rekrutacji członków Młodzieżowego Sejmiku Województwa  Kujawsko-Pomorskiego I kadencji?</vt:lpstr>
      <vt:lpstr>Aby zgłosić swój udział w konkursie wyłaniającym 30 członków Młodzieżowego Sejmiku Województwa Kujawsko-Pomorskiego należy  w terminie od 7 lutego do 11 marca 2022 r. przesłać pocztą tradycyjną lub elektroniczną, ewentualnie przynieść osobiście do Urzędu Marszałkowskiego Województwa Kujawsko-Pomorskiego: </vt:lpstr>
      <vt:lpstr>Statut Młodzieżowego Sejmiku Województwa Kujawsko-Pomorskiego oraz regulamin konkursu na członków Młodzieżowego Sejmiku I kadencji są dostępne na stronie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lesmiles@gazeta.pl</dc:creator>
  <cp:lastModifiedBy>Beata Urbańska</cp:lastModifiedBy>
  <cp:revision>53</cp:revision>
  <dcterms:created xsi:type="dcterms:W3CDTF">2019-12-19T10:40:19Z</dcterms:created>
  <dcterms:modified xsi:type="dcterms:W3CDTF">2022-02-01T09:37:55Z</dcterms:modified>
</cp:coreProperties>
</file>